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60" r:id="rId4"/>
    <p:sldId id="266" r:id="rId5"/>
    <p:sldId id="261" r:id="rId6"/>
    <p:sldId id="262" r:id="rId7"/>
    <p:sldId id="259" r:id="rId8"/>
    <p:sldId id="264" r:id="rId9"/>
    <p:sldId id="263" r:id="rId10"/>
    <p:sldId id="265" r:id="rId11"/>
  </p:sldIdLst>
  <p:sldSz cx="9144000" cy="6858000" type="screen4x3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92" y="-5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8588E-B3FF-4659-B338-4532CF241EE4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B57C4C-B637-42E8-8772-8CAC1161A21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167955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59123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17465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326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6355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5398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43258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3108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3356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038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67794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2593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D7C73-A63C-45B6-8E17-782090670931}" type="datetimeFigureOut">
              <a:rPr lang="zh-TW" altLang="en-US" smtClean="0"/>
              <a:t>2013/6/13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6915C8-38BE-4086-B843-CDDA1B3540D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7756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403648" y="4797152"/>
            <a:ext cx="6400800" cy="1752600"/>
          </a:xfrm>
        </p:spPr>
        <p:txBody>
          <a:bodyPr/>
          <a:lstStyle/>
          <a:p>
            <a:r>
              <a:rPr lang="en-US" altLang="zh-TW" b="1" dirty="0" smtClean="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rPr>
              <a:t>Decision Group Inc.,</a:t>
            </a:r>
            <a:endParaRPr lang="zh-TW" altLang="en-US" b="1" dirty="0">
              <a:solidFill>
                <a:schemeClr val="tx1"/>
              </a:solidFill>
              <a:latin typeface="Times New Roman" pitchFamily="18" charset="0"/>
              <a:ea typeface="標楷體" pitchFamily="65" charset="-120"/>
            </a:endParaRPr>
          </a:p>
          <a:p>
            <a:r>
              <a:rPr lang="en-US" altLang="zh-TW" dirty="0" smtClean="0">
                <a:solidFill>
                  <a:srgbClr val="0070C0"/>
                </a:solidFill>
                <a:latin typeface="Times New Roman" pitchFamily="18" charset="0"/>
                <a:ea typeface="標楷體" pitchFamily="65" charset="-120"/>
              </a:rPr>
              <a:t>www.usb-industrial.com</a:t>
            </a:r>
            <a:endParaRPr lang="zh-TW" altLang="en-US" dirty="0">
              <a:solidFill>
                <a:srgbClr val="0070C0"/>
              </a:solidFill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97152"/>
            <a:ext cx="1463040" cy="1219200"/>
          </a:xfrm>
          <a:prstGeom prst="rect">
            <a:avLst/>
          </a:prstGeom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277" y="332656"/>
            <a:ext cx="1257300" cy="1223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79512" y="301891"/>
            <a:ext cx="8136904" cy="1470025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Mobile Android Automatic Control System from Decision Group</a:t>
            </a:r>
            <a:endParaRPr lang="zh-TW" altLang="en-US" b="1" dirty="0"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9" name="Picture 2" descr="C:\Users\casper_chang\AppData\Local\Microsoft\Windows\Temporary Internet Files\Content.IE5\FU6X99QY\圖片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32856"/>
            <a:ext cx="3434873" cy="2129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237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latin typeface="+mn-lt"/>
                <a:ea typeface="標楷體" pitchFamily="65" charset="-120"/>
              </a:rPr>
              <a:t>Contact Information</a:t>
            </a:r>
            <a:endParaRPr lang="zh-TW" altLang="en-US" b="1" dirty="0">
              <a:latin typeface="+mn-lt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7859" y="2332037"/>
            <a:ext cx="8856984" cy="41933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TW" dirty="0" smtClean="0">
                <a:ea typeface="標楷體" pitchFamily="65" charset="-120"/>
                <a:cs typeface="Arial" pitchFamily="34" charset="0"/>
              </a:rPr>
              <a:t>Decision Group Inc.</a:t>
            </a:r>
            <a:endParaRPr lang="zh-TW" altLang="en-US" dirty="0">
              <a:ea typeface="標楷體" pitchFamily="65" charset="-12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US" altLang="zh-TW" dirty="0" smtClean="0">
                <a:ea typeface="標楷體" pitchFamily="65" charset="-120"/>
                <a:cs typeface="Arial" pitchFamily="34" charset="0"/>
              </a:rPr>
              <a:t>Address: 4F, #31, Alley 4, Lane 36, Ming-</a:t>
            </a:r>
            <a:r>
              <a:rPr lang="en-US" altLang="zh-TW" dirty="0" err="1" smtClean="0">
                <a:ea typeface="標楷體" pitchFamily="65" charset="-120"/>
                <a:cs typeface="Arial" pitchFamily="34" charset="0"/>
              </a:rPr>
              <a:t>seng</a:t>
            </a:r>
            <a:r>
              <a:rPr lang="en-US" altLang="zh-TW" dirty="0" smtClean="0">
                <a:ea typeface="標楷體" pitchFamily="65" charset="-120"/>
                <a:cs typeface="Arial" pitchFamily="34" charset="0"/>
              </a:rPr>
              <a:t> E. Rd., Taipei, Taiwan</a:t>
            </a:r>
            <a:endParaRPr lang="en-US" altLang="zh-TW" dirty="0">
              <a:ea typeface="標楷體" pitchFamily="65" charset="-12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US" altLang="zh-TW" dirty="0" smtClean="0">
                <a:ea typeface="標楷體" pitchFamily="65" charset="-120"/>
                <a:cs typeface="Arial" pitchFamily="34" charset="0"/>
              </a:rPr>
              <a:t>Phone:+886 2 2766-5753</a:t>
            </a:r>
            <a:endParaRPr lang="en-US" altLang="zh-TW" dirty="0">
              <a:ea typeface="標楷體" pitchFamily="65" charset="-12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US" altLang="zh-TW" dirty="0" smtClean="0">
                <a:ea typeface="標楷體" pitchFamily="65" charset="-120"/>
                <a:cs typeface="Arial" pitchFamily="34" charset="0"/>
              </a:rPr>
              <a:t>Fax: +886 2 2756-9591</a:t>
            </a:r>
            <a:endParaRPr lang="en-US" altLang="zh-TW" dirty="0">
              <a:ea typeface="標楷體" pitchFamily="65" charset="-12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US" altLang="zh-TW" dirty="0" smtClean="0">
                <a:ea typeface="標楷體" pitchFamily="65" charset="-120"/>
                <a:cs typeface="Arial" pitchFamily="34" charset="0"/>
              </a:rPr>
              <a:t>email: decision@decision.com.tw</a:t>
            </a:r>
            <a:endParaRPr lang="en-US" altLang="zh-TW" dirty="0">
              <a:ea typeface="標楷體" pitchFamily="65" charset="-120"/>
              <a:cs typeface="Arial" pitchFamily="34" charset="0"/>
            </a:endParaRPr>
          </a:p>
          <a:p>
            <a:pPr marL="0" indent="0" algn="ctr">
              <a:buNone/>
            </a:pPr>
            <a:r>
              <a:rPr lang="en-US" altLang="zh-TW" dirty="0" smtClean="0">
                <a:ea typeface="標楷體" pitchFamily="65" charset="-120"/>
                <a:cs typeface="Arial" pitchFamily="34" charset="0"/>
              </a:rPr>
              <a:t>URL: </a:t>
            </a:r>
            <a:r>
              <a:rPr lang="en-US" altLang="zh-TW" dirty="0" smtClean="0">
                <a:solidFill>
                  <a:srgbClr val="0070C0"/>
                </a:solidFill>
                <a:ea typeface="標楷體" pitchFamily="65" charset="-120"/>
                <a:cs typeface="Arial" pitchFamily="34" charset="0"/>
              </a:rPr>
              <a:t>www.usb-industrial.com</a:t>
            </a:r>
            <a:endParaRPr lang="zh-TW" altLang="en-US" dirty="0">
              <a:solidFill>
                <a:srgbClr val="0070C0"/>
              </a:solidFill>
              <a:ea typeface="標楷體" pitchFamily="65" charset="-120"/>
              <a:cs typeface="Arial" pitchFamily="34" charset="0"/>
            </a:endParaRPr>
          </a:p>
          <a:p>
            <a:pPr marL="0" indent="0" algn="ctr">
              <a:buNone/>
            </a:pPr>
            <a:endParaRPr lang="zh-TW" altLang="en-US" dirty="0">
              <a:cs typeface="Arial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858" y="1295280"/>
            <a:ext cx="1170489" cy="974298"/>
          </a:xfrm>
          <a:prstGeom prst="rect">
            <a:avLst/>
          </a:prstGeom>
        </p:spPr>
      </p:pic>
      <p:pic>
        <p:nvPicPr>
          <p:cNvPr id="10242" name="Picture 2" descr="http://www.musigmagroup.com/uploadfile/201301/201301240956181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70805"/>
            <a:ext cx="1625600" cy="156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23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122669"/>
            <a:ext cx="8229600" cy="1282154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Rapid Growth of Convenient PDA/Smart Phone</a:t>
            </a:r>
            <a:endParaRPr lang="zh-TW" altLang="en-US" dirty="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525963"/>
          </a:xfrm>
        </p:spPr>
        <p:txBody>
          <a:bodyPr>
            <a:normAutofit fontScale="92500"/>
          </a:bodyPr>
          <a:lstStyle/>
          <a:p>
            <a:r>
              <a:rPr lang="en-US" altLang="zh-TW" dirty="0" smtClean="0">
                <a:latin typeface="Times New Roman" pitchFamily="18" charset="0"/>
                <a:ea typeface="標楷體" pitchFamily="65" charset="-120"/>
              </a:rPr>
              <a:t>Smart mobile device sales report announced by </a:t>
            </a:r>
            <a:r>
              <a:rPr lang="en-US" altLang="zh-TW" dirty="0" err="1" smtClean="0">
                <a:latin typeface="Times New Roman" pitchFamily="18" charset="0"/>
                <a:ea typeface="標楷體" pitchFamily="65" charset="-120"/>
              </a:rPr>
              <a:t>Canalysm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</a:rPr>
              <a:t> in 2012 indicated that the annual growth rate was 62.7% on smart phone, and double the size to 264.2% on </a:t>
            </a:r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tablet PC from Q4/2010 to Q4/2011.</a:t>
            </a:r>
            <a:endParaRPr lang="zh-TW" altLang="zh-TW" dirty="0">
              <a:latin typeface="Times New Roman" pitchFamily="18" charset="0"/>
              <a:ea typeface="標楷體" pitchFamily="65" charset="-120"/>
            </a:endParaRPr>
          </a:p>
          <a:p>
            <a:r>
              <a:rPr lang="en-US" altLang="zh-TW" dirty="0" smtClean="0">
                <a:latin typeface="Times New Roman" pitchFamily="18" charset="0"/>
                <a:ea typeface="標楷體" pitchFamily="65" charset="-120"/>
              </a:rPr>
              <a:t>On the other hand, PC worldwide shipment in Q4/2012 was 90.3M sets, 4.9% recession compared to Q4/2011, according to Gartner primary analysis. This trend would be on and on hereafter.</a:t>
            </a:r>
            <a:r>
              <a:rPr lang="zh-TW" altLang="zh-TW" u="sng" dirty="0" smtClean="0">
                <a:latin typeface="Times New Roman" pitchFamily="18" charset="0"/>
                <a:ea typeface="標楷體" pitchFamily="65" charset="-120"/>
              </a:rPr>
              <a:t> </a:t>
            </a:r>
            <a:endParaRPr lang="zh-TW" altLang="en-US" dirty="0">
              <a:latin typeface="Times New Roman" pitchFamily="18" charset="0"/>
              <a:ea typeface="標楷體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0072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2518" y="47771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Innovative Mobile Automatic Control Solution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88186" y="1209925"/>
            <a:ext cx="8784976" cy="3888432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dirty="0" smtClean="0">
                <a:latin typeface="Times New Roman" pitchFamily="18" charset="0"/>
                <a:ea typeface="標楷體" pitchFamily="65" charset="-120"/>
              </a:rPr>
              <a:t>Decision Group Mobile Automatic Control Kit: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TW" sz="2800" b="1" dirty="0" smtClean="0">
                <a:solidFill>
                  <a:srgbClr val="7030A0"/>
                </a:solidFill>
                <a:latin typeface="Times New Roman" pitchFamily="18" charset="0"/>
                <a:ea typeface="標楷體" pitchFamily="65" charset="-120"/>
              </a:rPr>
              <a:t>Decision Group USB</a:t>
            </a:r>
            <a:r>
              <a:rPr lang="zh-TW" altLang="en-US" sz="2800" b="1" dirty="0" smtClean="0">
                <a:solidFill>
                  <a:srgbClr val="7030A0"/>
                </a:solidFill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sz="2800" b="1" dirty="0" smtClean="0">
                <a:solidFill>
                  <a:srgbClr val="7030A0"/>
                </a:solidFill>
                <a:latin typeface="Times New Roman" pitchFamily="18" charset="0"/>
                <a:ea typeface="標楷體" pitchFamily="65" charset="-120"/>
              </a:rPr>
              <a:t>- AD/DA,</a:t>
            </a:r>
            <a:r>
              <a:rPr lang="zh-TW" altLang="en-US" sz="2800" b="1" dirty="0" smtClean="0">
                <a:solidFill>
                  <a:srgbClr val="7030A0"/>
                </a:solidFill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sz="2800" b="1" dirty="0">
                <a:solidFill>
                  <a:srgbClr val="7030A0"/>
                </a:solidFill>
                <a:latin typeface="Times New Roman" pitchFamily="18" charset="0"/>
                <a:ea typeface="標楷體" pitchFamily="65" charset="-120"/>
              </a:rPr>
              <a:t>Digital </a:t>
            </a:r>
            <a:r>
              <a:rPr lang="en-US" altLang="zh-TW" sz="2800" b="1" dirty="0" smtClean="0">
                <a:solidFill>
                  <a:srgbClr val="7030A0"/>
                </a:solidFill>
                <a:latin typeface="Times New Roman" pitchFamily="18" charset="0"/>
                <a:ea typeface="標楷體" pitchFamily="65" charset="-120"/>
              </a:rPr>
              <a:t>I/O Interface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TW" sz="2800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Android System (above 3.2)</a:t>
            </a:r>
            <a:endParaRPr lang="en-US" altLang="zh-TW" sz="2800" b="1" dirty="0">
              <a:latin typeface="Times New Roman" pitchFamily="18" charset="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zh-TW" sz="2800" b="1" dirty="0" smtClean="0">
                <a:solidFill>
                  <a:srgbClr val="FF0000"/>
                </a:solidFill>
                <a:latin typeface="Times New Roman" pitchFamily="18" charset="0"/>
                <a:ea typeface="標楷體" pitchFamily="65" charset="-120"/>
              </a:rPr>
              <a:t>Mobile Smart Device with USB-host </a:t>
            </a:r>
          </a:p>
        </p:txBody>
      </p:sp>
      <p:pic>
        <p:nvPicPr>
          <p:cNvPr id="4" name="Picture 2" descr="D:\Windows Live Mail\WLMDSS.tmp\WLM9231.tmp\Androi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1911" y="3897553"/>
            <a:ext cx="3919347" cy="2726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904" y="5473061"/>
            <a:ext cx="1590675" cy="116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298519"/>
            <a:ext cx="868680" cy="842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 descr="http://files.softicons.com/download/system-icons/refresh-cl-icons-by-tpdk/png/256/MyPDA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271" y="116632"/>
            <a:ext cx="129614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5" name="肘形接點 44"/>
          <p:cNvCxnSpPr/>
          <p:nvPr/>
        </p:nvCxnSpPr>
        <p:spPr>
          <a:xfrm rot="5400000">
            <a:off x="6369416" y="3194261"/>
            <a:ext cx="2527888" cy="736405"/>
          </a:xfrm>
          <a:prstGeom prst="bentConnector3">
            <a:avLst>
              <a:gd name="adj1" fmla="val 99952"/>
            </a:avLst>
          </a:prstGeom>
          <a:ln>
            <a:solidFill>
              <a:srgbClr val="7030A0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8" name="直線單箭頭接點 47"/>
          <p:cNvCxnSpPr/>
          <p:nvPr/>
        </p:nvCxnSpPr>
        <p:spPr>
          <a:xfrm>
            <a:off x="3707904" y="2739104"/>
            <a:ext cx="0" cy="2239375"/>
          </a:xfrm>
          <a:prstGeom prst="straightConnector1">
            <a:avLst/>
          </a:prstGeom>
          <a:ln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2" name="肘形接點 51"/>
          <p:cNvCxnSpPr/>
          <p:nvPr/>
        </p:nvCxnSpPr>
        <p:spPr>
          <a:xfrm>
            <a:off x="1619671" y="3445602"/>
            <a:ext cx="1655621" cy="1645611"/>
          </a:xfrm>
          <a:prstGeom prst="bentConnector3">
            <a:avLst>
              <a:gd name="adj1" fmla="val -847"/>
            </a:avLst>
          </a:prstGeom>
          <a:ln>
            <a:solidFill>
              <a:srgbClr val="FF0000"/>
            </a:solidFill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471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3673" y="0"/>
            <a:ext cx="8784976" cy="1143000"/>
          </a:xfrm>
        </p:spPr>
        <p:txBody>
          <a:bodyPr>
            <a:noAutofit/>
          </a:bodyPr>
          <a:lstStyle/>
          <a:p>
            <a:r>
              <a:rPr lang="en-US" altLang="zh-TW" sz="3600" b="1" dirty="0" smtClean="0">
                <a:latin typeface="Times New Roman" pitchFamily="18" charset="0"/>
                <a:ea typeface="標楷體" pitchFamily="65" charset="-120"/>
              </a:rPr>
              <a:t>Advantages of Automatic Control on PDA/Smart Phone Platform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0142" y="1798852"/>
            <a:ext cx="9133858" cy="5059148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TW" sz="2400" b="1" dirty="0" smtClean="0">
                <a:latin typeface="Times New Roman" pitchFamily="18" charset="0"/>
                <a:ea typeface="標楷體" pitchFamily="65" charset="-120"/>
              </a:rPr>
              <a:t>Complete Functionality: 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the same as an Industry PC with CPU,</a:t>
            </a:r>
            <a:r>
              <a:rPr lang="zh-TW" altLang="en-US" sz="2400" dirty="0" smtClean="0"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sz="2400" dirty="0">
                <a:latin typeface="Times New Roman" pitchFamily="18" charset="0"/>
                <a:ea typeface="標楷體" pitchFamily="65" charset="-120"/>
              </a:rPr>
              <a:t>Flash 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Memory, RAM and touch panel for I/O</a:t>
            </a:r>
            <a:endParaRPr lang="en-US" altLang="zh-TW" sz="2400" dirty="0">
              <a:latin typeface="Times New Roman" pitchFamily="18" charset="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zh-TW" sz="2400" b="1" dirty="0" smtClean="0">
                <a:latin typeface="Times New Roman" pitchFamily="18" charset="0"/>
                <a:ea typeface="標楷體" pitchFamily="65" charset="-120"/>
              </a:rPr>
              <a:t>Reasonable Cost:</a:t>
            </a:r>
            <a:r>
              <a:rPr lang="zh-TW" altLang="en-US" sz="2400" dirty="0" smtClean="0">
                <a:latin typeface="Times New Roman" pitchFamily="18" charset="0"/>
                <a:ea typeface="標楷體" pitchFamily="65" charset="-120"/>
              </a:rPr>
              <a:t>  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USD$ 100-150 for a PDA/Smart Phone device, but USD$ 1600 to 3000 for an industry PC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TW" sz="2400" b="1" dirty="0" smtClean="0">
                <a:latin typeface="Times New Roman" pitchFamily="18" charset="0"/>
                <a:ea typeface="標楷體" pitchFamily="65" charset="-120"/>
              </a:rPr>
              <a:t>Durable Power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: </a:t>
            </a:r>
            <a:r>
              <a:rPr lang="zh-TW" altLang="en-US" sz="2400" dirty="0" smtClean="0"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low power consuming, and charged by mobile power bank for long term operation</a:t>
            </a:r>
            <a:endParaRPr lang="en-US" altLang="zh-TW" sz="2400" dirty="0">
              <a:latin typeface="Times New Roman" pitchFamily="18" charset="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zh-TW" sz="2400" b="1" dirty="0" smtClean="0">
                <a:latin typeface="Times New Roman" pitchFamily="18" charset="0"/>
                <a:ea typeface="標楷體" pitchFamily="65" charset="-120"/>
              </a:rPr>
              <a:t>Mobility:  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small and light for portability and movement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TW" sz="2400" b="1" dirty="0" smtClean="0">
                <a:latin typeface="Times New Roman" pitchFamily="18" charset="0"/>
                <a:ea typeface="標楷體" pitchFamily="65" charset="-120"/>
              </a:rPr>
              <a:t>Expandable: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 link with PC and other devices, power charged via USB-HUB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TW" sz="2400" b="1" dirty="0" smtClean="0">
                <a:latin typeface="Times New Roman" pitchFamily="18" charset="0"/>
                <a:ea typeface="標楷體" pitchFamily="65" charset="-120"/>
              </a:rPr>
              <a:t>Network:  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with blue tooth, </a:t>
            </a:r>
            <a:r>
              <a:rPr lang="en-US" altLang="zh-TW" sz="2400" dirty="0" err="1" smtClean="0">
                <a:latin typeface="Times New Roman" pitchFamily="18" charset="0"/>
                <a:ea typeface="標楷體" pitchFamily="65" charset="-120"/>
              </a:rPr>
              <a:t>WiFi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, 2G and 3G connection for access network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TW" sz="2400" b="1" dirty="0" smtClean="0">
                <a:latin typeface="Times New Roman" pitchFamily="18" charset="0"/>
                <a:ea typeface="標楷體" pitchFamily="65" charset="-120"/>
              </a:rPr>
              <a:t>Plug &amp; Play: 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 easily maintenance, deployment and operation</a:t>
            </a:r>
            <a:endParaRPr lang="en-US" altLang="zh-TW" sz="2400" dirty="0">
              <a:latin typeface="Times New Roman" pitchFamily="18" charset="0"/>
              <a:ea typeface="標楷體" pitchFamily="65" charset="-12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altLang="zh-TW" sz="2400" b="1" dirty="0" smtClean="0">
                <a:latin typeface="Times New Roman" pitchFamily="18" charset="0"/>
                <a:ea typeface="標楷體" pitchFamily="65" charset="-120"/>
              </a:rPr>
              <a:t>Software Integration: </a:t>
            </a:r>
            <a:r>
              <a:rPr lang="en-US" altLang="zh-TW" sz="2400" dirty="0" smtClean="0">
                <a:latin typeface="Times New Roman" pitchFamily="18" charset="0"/>
                <a:ea typeface="標楷體" pitchFamily="65" charset="-120"/>
              </a:rPr>
              <a:t>Decision Group offers below resources for programming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altLang="zh-TW" sz="2200" dirty="0" smtClean="0">
                <a:latin typeface="Times New Roman" pitchFamily="18" charset="0"/>
                <a:ea typeface="標楷體" pitchFamily="65" charset="-120"/>
              </a:rPr>
              <a:t>Android APP </a:t>
            </a:r>
            <a:r>
              <a:rPr lang="en-US" altLang="zh-TW" sz="2200" dirty="0">
                <a:latin typeface="Times New Roman" pitchFamily="18" charset="0"/>
                <a:ea typeface="標楷體" pitchFamily="65" charset="-120"/>
              </a:rPr>
              <a:t>with </a:t>
            </a:r>
            <a:r>
              <a:rPr lang="en-US" altLang="zh-TW" sz="2200" dirty="0" smtClean="0">
                <a:latin typeface="Times New Roman" pitchFamily="18" charset="0"/>
                <a:ea typeface="標楷體" pitchFamily="65" charset="-120"/>
              </a:rPr>
              <a:t>functionalities of friendly GUI, watchdog and offline alarm…</a:t>
            </a:r>
            <a:r>
              <a:rPr lang="en-US" altLang="zh-TW" sz="2200" dirty="0" err="1" smtClean="0">
                <a:latin typeface="Times New Roman" pitchFamily="18" charset="0"/>
                <a:ea typeface="標楷體" pitchFamily="65" charset="-120"/>
              </a:rPr>
              <a:t>etc</a:t>
            </a:r>
            <a:r>
              <a:rPr lang="en-US" altLang="zh-TW" sz="2200" dirty="0" smtClean="0">
                <a:latin typeface="Times New Roman" pitchFamily="18" charset="0"/>
                <a:ea typeface="標楷體" pitchFamily="65" charset="-120"/>
              </a:rPr>
              <a:t>  </a:t>
            </a:r>
          </a:p>
          <a:p>
            <a:pPr marL="857250" lvl="1" indent="-457200">
              <a:buFont typeface="+mj-lt"/>
              <a:buAutoNum type="alphaLcPeriod"/>
            </a:pPr>
            <a:r>
              <a:rPr lang="en-US" altLang="zh-TW" sz="2200" dirty="0" smtClean="0">
                <a:latin typeface="Times New Roman" pitchFamily="18" charset="0"/>
                <a:ea typeface="標楷體" pitchFamily="65" charset="-120"/>
              </a:rPr>
              <a:t>ICONIC </a:t>
            </a:r>
            <a:r>
              <a:rPr lang="en-US" altLang="zh-TW" sz="2200" dirty="0"/>
              <a:t>Programming </a:t>
            </a:r>
            <a:r>
              <a:rPr lang="en-US" altLang="zh-TW" sz="2200" dirty="0" smtClean="0"/>
              <a:t>Tool</a:t>
            </a:r>
            <a:endParaRPr lang="en-US" altLang="zh-TW" sz="2200" dirty="0" smtClean="0">
              <a:latin typeface="Times New Roman" pitchFamily="18" charset="0"/>
              <a:ea typeface="標楷體" pitchFamily="65" charset="-120"/>
            </a:endParaRPr>
          </a:p>
          <a:p>
            <a:pPr marL="857250" lvl="1" indent="-457200">
              <a:buFont typeface="+mj-lt"/>
              <a:buAutoNum type="alphaLcPeriod"/>
            </a:pPr>
            <a:r>
              <a:rPr lang="en-US" altLang="zh-TW" sz="2200" dirty="0" smtClean="0">
                <a:latin typeface="Times New Roman" pitchFamily="18" charset="0"/>
                <a:ea typeface="標楷體" pitchFamily="65" charset="-120"/>
              </a:rPr>
              <a:t>Free Training Program</a:t>
            </a:r>
            <a:endParaRPr lang="zh-TW" altLang="en-US" sz="2200" b="1" dirty="0"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5" name="Picture 5" descr="http://files.softicons.com/download/system-icons/refresh-cl-icons-by-tpdk/png/256/MyPDA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3" y="548679"/>
            <a:ext cx="1170432" cy="1170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257" y="548679"/>
            <a:ext cx="1749743" cy="1278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34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944216"/>
          </a:xfrm>
        </p:spPr>
        <p:txBody>
          <a:bodyPr>
            <a:normAutofit/>
          </a:bodyPr>
          <a:lstStyle/>
          <a:p>
            <a:r>
              <a:rPr lang="en-US" altLang="zh-TW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Interface Specification</a:t>
            </a:r>
            <a:r>
              <a:rPr lang="zh-TW" altLang="en-US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-1</a:t>
            </a:r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b="1" dirty="0" smtClean="0">
                <a:latin typeface="Times New Roman" pitchFamily="18" charset="0"/>
                <a:ea typeface="標楷體" pitchFamily="65" charset="-120"/>
              </a:rPr>
            </a:br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Digital I/O Module</a:t>
            </a:r>
            <a:endParaRPr lang="zh-TW" altLang="en-US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2204864"/>
            <a:ext cx="8712968" cy="432048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TW" sz="2800" dirty="0" smtClean="0">
                <a:latin typeface="Times New Roman" pitchFamily="18" charset="0"/>
                <a:ea typeface="標楷體" pitchFamily="65" charset="-120"/>
              </a:rPr>
              <a:t>Full spectrum of Digital input/output channel support (DIO) with 4, 8, 16, 32, 64 channels</a:t>
            </a:r>
          </a:p>
          <a:p>
            <a:pPr marL="0" indent="0">
              <a:buNone/>
            </a:pP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r>
              <a:rPr lang="en-US" altLang="zh-TW" sz="2000" dirty="0" smtClean="0">
                <a:latin typeface="Times New Roman" pitchFamily="18" charset="0"/>
                <a:ea typeface="標楷體" pitchFamily="65" charset="-120"/>
              </a:rPr>
              <a:t>Maximum channel support by single system: 1920</a:t>
            </a: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r>
              <a:rPr lang="en-US" altLang="zh-TW" sz="2000" dirty="0" smtClean="0">
                <a:latin typeface="Times New Roman" pitchFamily="18" charset="0"/>
                <a:ea typeface="標楷體" pitchFamily="65" charset="-120"/>
              </a:rPr>
              <a:t>Output range: 0~30V</a:t>
            </a: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r>
              <a:rPr lang="en-US" altLang="zh-TW" sz="2000" dirty="0" smtClean="0">
                <a:latin typeface="Times New Roman" pitchFamily="18" charset="0"/>
                <a:ea typeface="標楷體" pitchFamily="65" charset="-120"/>
              </a:rPr>
              <a:t>Input range</a:t>
            </a: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  <a:p>
            <a:pPr marL="0" indent="0">
              <a:buNone/>
            </a:pPr>
            <a:r>
              <a:rPr lang="en-US" altLang="zh-TW" sz="2000" dirty="0" smtClean="0">
                <a:latin typeface="Times New Roman" pitchFamily="18" charset="0"/>
                <a:ea typeface="標楷體" pitchFamily="65" charset="-120"/>
              </a:rPr>
              <a:t>	1.Optocoupler </a:t>
            </a: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type: 35V,30mA</a:t>
            </a:r>
          </a:p>
          <a:p>
            <a:pPr marL="0" indent="0">
              <a:buNone/>
            </a:pPr>
            <a:r>
              <a:rPr lang="en-US" altLang="zh-TW" sz="2000" dirty="0" smtClean="0">
                <a:latin typeface="Times New Roman" pitchFamily="18" charset="0"/>
                <a:ea typeface="標楷體" pitchFamily="65" charset="-120"/>
              </a:rPr>
              <a:t>	2.Relay </a:t>
            </a: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type A: 100V DC, 500mA</a:t>
            </a:r>
          </a:p>
          <a:p>
            <a:pPr marL="0" indent="0">
              <a:buNone/>
            </a:pPr>
            <a:r>
              <a:rPr lang="en-US" altLang="zh-TW" sz="2000" dirty="0" smtClean="0">
                <a:latin typeface="Times New Roman" pitchFamily="18" charset="0"/>
                <a:ea typeface="標楷體" pitchFamily="65" charset="-120"/>
              </a:rPr>
              <a:t>	2.Relay </a:t>
            </a:r>
            <a:r>
              <a:rPr lang="en-US" altLang="zh-TW" sz="2000" dirty="0">
                <a:latin typeface="Times New Roman" pitchFamily="18" charset="0"/>
                <a:ea typeface="標楷體" pitchFamily="65" charset="-120"/>
              </a:rPr>
              <a:t>type B: 220V AC/ 150V DC, 1A</a:t>
            </a:r>
          </a:p>
          <a:p>
            <a:pPr marL="0" indent="0">
              <a:buNone/>
            </a:pPr>
            <a:endParaRPr lang="en-US" altLang="zh-TW" sz="2000" dirty="0"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1" y="657647"/>
            <a:ext cx="923925" cy="361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www.usb-industrial.com/pic/product/usb_16pr_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5145" y="4005064"/>
            <a:ext cx="3268980" cy="15773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65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766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TW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Interface</a:t>
            </a:r>
            <a:r>
              <a:rPr lang="en-US" altLang="zh-TW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Specification</a:t>
            </a:r>
            <a:r>
              <a:rPr lang="zh-TW" altLang="en-US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-2 </a:t>
            </a:r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b="1" dirty="0" smtClean="0">
                <a:latin typeface="Times New Roman" pitchFamily="18" charset="0"/>
                <a:ea typeface="標楷體" pitchFamily="65" charset="-120"/>
              </a:rPr>
            </a:br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AD/DA Modules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37794" y="1340768"/>
            <a:ext cx="9036496" cy="4261286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zh-TW" b="1" dirty="0">
                <a:latin typeface="Times New Roman" pitchFamily="18" charset="0"/>
                <a:ea typeface="標楷體" pitchFamily="65" charset="-120"/>
              </a:rPr>
              <a:t>16 Bit </a:t>
            </a:r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A/D and D/A modules</a:t>
            </a:r>
            <a:endParaRPr lang="en-US" altLang="zh-TW" b="1" dirty="0">
              <a:latin typeface="Times New Roman" pitchFamily="18" charset="0"/>
              <a:ea typeface="標楷體" pitchFamily="65" charset="-120"/>
            </a:endParaRPr>
          </a:p>
          <a:p>
            <a:pPr marL="0" indent="0">
              <a:buNone/>
            </a:pPr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A/D input voltage range:</a:t>
            </a:r>
          </a:p>
          <a:p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0 TO +5 V (10 V p-p),</a:t>
            </a:r>
          </a:p>
          <a:p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0 TO +10 V (20 V p-p) for unipolar,</a:t>
            </a:r>
          </a:p>
          <a:p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-5 V TO +5V (20 V p-p),</a:t>
            </a:r>
          </a:p>
          <a:p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-10 V TO +10V (40 V p-p) for bipolar.</a:t>
            </a:r>
          </a:p>
          <a:p>
            <a:pPr marL="0" indent="0">
              <a:buNone/>
            </a:pPr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 </a:t>
            </a:r>
          </a:p>
          <a:p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D/A channels and the resolution is 16 bits.</a:t>
            </a:r>
          </a:p>
          <a:p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D/A Current output ranges: 4 mA to 20 mA, 0 mA to 20 mA, 0 mA to 24 mA ±0.01 %</a:t>
            </a:r>
          </a:p>
          <a:p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FSR typical total unadjusted error (TUE) ±3 ppm/°C D/A</a:t>
            </a:r>
          </a:p>
          <a:p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D/A Voltage output ranges: 0 V to 5 V, 0 V to 10 V, ±5 V, ±10 V 10% 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</a:rPr>
              <a:t>over range </a:t>
            </a:r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±0.01 %</a:t>
            </a:r>
          </a:p>
          <a:p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FSR typical total unadjusted error (TUE) ±2 ppm/°C </a:t>
            </a:r>
            <a:endParaRPr lang="zh-TW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498" y="99569"/>
            <a:ext cx="1055084" cy="636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 descr="D:\pic\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630" y="1412776"/>
            <a:ext cx="3762952" cy="2173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27" name="Picture 3" descr="D:\Windows Live Mail\WLMDSS.tmp\WLMB45A.tmp\USB-ADDA-D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145045"/>
            <a:ext cx="2566416" cy="1246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441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TW" sz="3200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System Design and Development</a:t>
            </a:r>
            <a:br>
              <a:rPr lang="en-US" altLang="zh-TW" sz="3200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</a:br>
            <a:r>
              <a:rPr lang="en-US" altLang="zh-TW" sz="3200" b="1" dirty="0" smtClean="0">
                <a:latin typeface="Times New Roman" pitchFamily="18" charset="0"/>
                <a:ea typeface="標楷體" pitchFamily="65" charset="-120"/>
              </a:rPr>
              <a:t>I.</a:t>
            </a:r>
            <a:r>
              <a:rPr lang="zh-TW" altLang="en-US" sz="3200" dirty="0" smtClean="0"/>
              <a:t> </a:t>
            </a:r>
            <a:r>
              <a:rPr lang="en-US" altLang="zh-TW" sz="3200" b="1" dirty="0" smtClean="0">
                <a:latin typeface="Times New Roman" pitchFamily="18" charset="0"/>
                <a:ea typeface="標楷體" pitchFamily="65" charset="-120"/>
              </a:rPr>
              <a:t>APP</a:t>
            </a:r>
            <a:endParaRPr lang="zh-TW" altLang="en-US" sz="32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1628800"/>
            <a:ext cx="8791852" cy="5114371"/>
          </a:xfrm>
        </p:spPr>
        <p:txBody>
          <a:bodyPr>
            <a:normAutofit/>
          </a:bodyPr>
          <a:lstStyle/>
          <a:p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Free APP: </a:t>
            </a:r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B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</a:rPr>
              <a:t>y Plug and Play function support, user can bypass coding and installation.</a:t>
            </a:r>
            <a:r>
              <a:rPr lang="zh-TW" altLang="en-US" dirty="0" smtClean="0"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</a:rPr>
              <a:t>APP for automatic control provides friendly GUI, can be downloaded  from Google Play, and is running on Android 3.2 above platform</a:t>
            </a:r>
            <a:endParaRPr lang="en-US" altLang="zh-TW" dirty="0">
              <a:latin typeface="Times New Roman" pitchFamily="18" charset="0"/>
              <a:ea typeface="標楷體" pitchFamily="65" charset="-120"/>
            </a:endParaRPr>
          </a:p>
          <a:p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Safety:  </a:t>
            </a:r>
            <a:r>
              <a:rPr lang="en-US" altLang="zh-TW" dirty="0">
                <a:latin typeface="Times New Roman" pitchFamily="18" charset="0"/>
                <a:ea typeface="標楷體" pitchFamily="65" charset="-120"/>
              </a:rPr>
              <a:t>S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</a:rPr>
              <a:t>afety mechanism with Watchdog, offline alarm…etc.</a:t>
            </a:r>
          </a:p>
          <a:p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Turn-key</a:t>
            </a:r>
            <a:r>
              <a:rPr lang="zh-TW" altLang="en-US" b="1" dirty="0" smtClean="0"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b="1" dirty="0" smtClean="0">
                <a:latin typeface="Times New Roman" pitchFamily="18" charset="0"/>
                <a:ea typeface="標楷體" pitchFamily="65" charset="-120"/>
              </a:rPr>
              <a:t>Configuration: </a:t>
            </a:r>
            <a:r>
              <a:rPr lang="en-US" altLang="zh-TW" dirty="0" smtClean="0">
                <a:latin typeface="Times New Roman" pitchFamily="18" charset="0"/>
                <a:ea typeface="標楷體" pitchFamily="65" charset="-120"/>
              </a:rPr>
              <a:t>Turn-key integration with automatic APP execution in boot time</a:t>
            </a:r>
            <a:endParaRPr lang="en-US" altLang="zh-TW" dirty="0"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1303020" cy="1263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http://simlabs.submitinme.com/wp-content/uploads/2012/05/Google-pla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5145"/>
            <a:ext cx="1164502" cy="1164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49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TW" sz="3600" b="1" dirty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System Design and Development</a:t>
            </a:r>
            <a:r>
              <a:rPr lang="en-US" altLang="zh-TW" sz="3600" b="1" dirty="0" smtClean="0">
                <a:latin typeface="Times New Roman" pitchFamily="18" charset="0"/>
                <a:ea typeface="標楷體" pitchFamily="65" charset="-120"/>
              </a:rPr>
              <a:t/>
            </a:r>
            <a:br>
              <a:rPr lang="en-US" altLang="zh-TW" sz="3600" b="1" dirty="0" smtClean="0">
                <a:latin typeface="Times New Roman" pitchFamily="18" charset="0"/>
                <a:ea typeface="標楷體" pitchFamily="65" charset="-120"/>
              </a:rPr>
            </a:br>
            <a:r>
              <a:rPr lang="en-US" altLang="zh-TW" sz="3600" b="1" dirty="0" smtClean="0">
                <a:latin typeface="Times New Roman" pitchFamily="18" charset="0"/>
                <a:ea typeface="標楷體" pitchFamily="65" charset="-120"/>
              </a:rPr>
              <a:t>II. Iconic Programming Tool</a:t>
            </a:r>
            <a:endParaRPr lang="zh-TW" altLang="en-US" sz="3600" b="1" dirty="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79512" y="1700808"/>
            <a:ext cx="8784976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TW" dirty="0" smtClean="0">
                <a:ea typeface="標楷體" pitchFamily="65" charset="-120"/>
              </a:rPr>
              <a:t>Decision Group </a:t>
            </a:r>
            <a:r>
              <a:rPr lang="en-US" altLang="zh-TW" dirty="0">
                <a:ea typeface="標楷體" pitchFamily="65" charset="-120"/>
              </a:rPr>
              <a:t>provides free ICONIC </a:t>
            </a:r>
            <a:r>
              <a:rPr lang="en-US" altLang="zh-TW" dirty="0"/>
              <a:t>Programming </a:t>
            </a:r>
            <a:r>
              <a:rPr lang="en-US" altLang="zh-TW" dirty="0" smtClean="0"/>
              <a:t>Tool from </a:t>
            </a:r>
            <a:r>
              <a:rPr lang="en-US" altLang="zh-TW" dirty="0" smtClean="0">
                <a:ea typeface="標楷體" pitchFamily="65" charset="-120"/>
              </a:rPr>
              <a:t>Windows</a:t>
            </a:r>
            <a:r>
              <a:rPr lang="zh-TW" altLang="en-US" dirty="0" smtClean="0">
                <a:ea typeface="標楷體" pitchFamily="65" charset="-120"/>
              </a:rPr>
              <a:t> </a:t>
            </a:r>
            <a:r>
              <a:rPr lang="en-US" altLang="zh-TW" dirty="0">
                <a:ea typeface="標楷體" pitchFamily="65" charset="-120"/>
              </a:rPr>
              <a:t>to Android </a:t>
            </a:r>
            <a:r>
              <a:rPr lang="en-US" altLang="zh-TW" dirty="0" smtClean="0">
                <a:ea typeface="標楷體" pitchFamily="65" charset="-120"/>
              </a:rPr>
              <a:t>platform. User can develop his own application by </a:t>
            </a:r>
            <a:r>
              <a:rPr lang="en-US" altLang="zh-TW" dirty="0">
                <a:ea typeface="標楷體" pitchFamily="65" charset="-120"/>
              </a:rPr>
              <a:t>d</a:t>
            </a:r>
            <a:r>
              <a:rPr lang="en-US" altLang="zh-TW" dirty="0" smtClean="0">
                <a:ea typeface="標楷體" pitchFamily="65" charset="-120"/>
              </a:rPr>
              <a:t>rag &amp; drop without longer learning curve.</a:t>
            </a:r>
          </a:p>
        </p:txBody>
      </p:sp>
      <p:pic>
        <p:nvPicPr>
          <p:cNvPr id="9218" name="Picture 2" descr="http://1.bp.blogspot.com/-Cmzt9qEAcxs/TlvBpwjD-OI/AAAAAAAAAuE/LQiWEekxQKA/s320/lik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7200"/>
            <a:ext cx="11430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pic\iconic\examp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631" y="3789040"/>
            <a:ext cx="4824536" cy="2705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379926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72277" y="220688"/>
            <a:ext cx="8229600" cy="1143000"/>
          </a:xfrm>
        </p:spPr>
        <p:txBody>
          <a:bodyPr>
            <a:noAutofit/>
          </a:bodyPr>
          <a:lstStyle/>
          <a:p>
            <a:r>
              <a:rPr lang="en-US" altLang="zh-TW" sz="3600" b="1" dirty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System Design and </a:t>
            </a:r>
            <a:r>
              <a:rPr lang="en-US" altLang="zh-TW" sz="3600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  <a:t>Development</a:t>
            </a:r>
            <a:br>
              <a:rPr lang="en-US" altLang="zh-TW" sz="3600" b="1" dirty="0" smtClean="0">
                <a:solidFill>
                  <a:schemeClr val="tx2"/>
                </a:solidFill>
                <a:latin typeface="Times New Roman" pitchFamily="18" charset="0"/>
                <a:ea typeface="標楷體" pitchFamily="65" charset="-120"/>
              </a:rPr>
            </a:br>
            <a:r>
              <a:rPr lang="en-US" altLang="zh-TW" sz="3600" b="1" dirty="0" smtClean="0">
                <a:latin typeface="Times New Roman" pitchFamily="18" charset="0"/>
                <a:ea typeface="標楷體" pitchFamily="65" charset="-120"/>
              </a:rPr>
              <a:t>III</a:t>
            </a:r>
            <a:r>
              <a:rPr lang="en-US" altLang="zh-TW" sz="3600" dirty="0"/>
              <a:t>.</a:t>
            </a:r>
            <a:r>
              <a:rPr lang="zh-TW" altLang="en-US" sz="3600" dirty="0" smtClean="0"/>
              <a:t> </a:t>
            </a:r>
            <a:r>
              <a:rPr lang="en-US" altLang="zh-TW" sz="3600" dirty="0" smtClean="0"/>
              <a:t>Training Program</a:t>
            </a:r>
            <a:endParaRPr lang="zh-TW" altLang="en-US" sz="3600" b="1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3000" dirty="0" smtClean="0">
                <a:latin typeface="Times New Roman" pitchFamily="18" charset="0"/>
                <a:ea typeface="標楷體" pitchFamily="65" charset="-120"/>
              </a:rPr>
              <a:t>Free Partner Training program offered by Decision Group covers APP development on PC for Android platform with automatic control functions. Please contact with Decision Group for more details.</a:t>
            </a:r>
            <a:endParaRPr lang="zh-TW" altLang="zh-TW" sz="3000" dirty="0"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73016"/>
            <a:ext cx="3533775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http://1.bp.blogspot.com/-Cmzt9qEAcxs/TlvBpwjD-OI/AAAAAAAAAuE/LQiWEekxQKA/s320/lik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7" y="116632"/>
            <a:ext cx="15240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68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1530</TotalTime>
  <Words>546</Words>
  <Application>Microsoft Office PowerPoint</Application>
  <PresentationFormat>如螢幕大小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Office 佈景主題</vt:lpstr>
      <vt:lpstr>Mobile Android Automatic Control System from Decision Group</vt:lpstr>
      <vt:lpstr>Rapid Growth of Convenient PDA/Smart Phone</vt:lpstr>
      <vt:lpstr>Innovative Mobile Automatic Control Solution</vt:lpstr>
      <vt:lpstr>Advantages of Automatic Control on PDA/Smart Phone Platform</vt:lpstr>
      <vt:lpstr>Interface Specification -1 Digital I/O Module</vt:lpstr>
      <vt:lpstr>Interface Specification -2  AD/DA Modules</vt:lpstr>
      <vt:lpstr>System Design and Development I. APP</vt:lpstr>
      <vt:lpstr>System Design and Development II. Iconic Programming Tool</vt:lpstr>
      <vt:lpstr>System Design and Development III. Training Program</vt:lpstr>
      <vt:lpstr>Contact 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Industry Controller</dc:title>
  <dc:creator>casper_chang</dc:creator>
  <cp:lastModifiedBy>casper_chang</cp:lastModifiedBy>
  <cp:revision>172</cp:revision>
  <cp:lastPrinted>2013-06-11T00:01:04Z</cp:lastPrinted>
  <dcterms:created xsi:type="dcterms:W3CDTF">2013-06-07T06:41:33Z</dcterms:created>
  <dcterms:modified xsi:type="dcterms:W3CDTF">2013-06-13T09:09:49Z</dcterms:modified>
</cp:coreProperties>
</file>